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6" r:id="rId10"/>
    <p:sldId id="284" r:id="rId11"/>
    <p:sldId id="263" r:id="rId12"/>
    <p:sldId id="285" r:id="rId13"/>
    <p:sldId id="264" r:id="rId14"/>
    <p:sldId id="287" r:id="rId15"/>
    <p:sldId id="265" r:id="rId16"/>
    <p:sldId id="266" r:id="rId17"/>
    <p:sldId id="267" r:id="rId18"/>
    <p:sldId id="270" r:id="rId19"/>
    <p:sldId id="268" r:id="rId20"/>
    <p:sldId id="283" r:id="rId21"/>
    <p:sldId id="269" r:id="rId22"/>
    <p:sldId id="275" r:id="rId23"/>
    <p:sldId id="276" r:id="rId24"/>
    <p:sldId id="280" r:id="rId25"/>
    <p:sldId id="281" r:id="rId26"/>
    <p:sldId id="279" r:id="rId27"/>
    <p:sldId id="271" r:id="rId28"/>
    <p:sldId id="272" r:id="rId29"/>
    <p:sldId id="273" r:id="rId30"/>
    <p:sldId id="274" r:id="rId31"/>
    <p:sldId id="282" r:id="rId32"/>
    <p:sldId id="27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8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8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2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4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8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2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4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2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8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2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05D8-3B4F-4BE7-9108-9AB6703ED91C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116B-B9B7-41B7-86E9-5133A94F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621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Определение масти, веса и возраста животных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9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4505"/>
            <a:ext cx="10515600" cy="9541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швицкая порода</a:t>
            </a:r>
            <a:endParaRPr lang="ru-RU" b="1" dirty="0"/>
          </a:p>
        </p:txBody>
      </p:sp>
      <p:pic>
        <p:nvPicPr>
          <p:cNvPr id="1026" name="Picture 2" descr="Бурые породы коров: швицкая, латвийская, кавказ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77" y="1121665"/>
            <a:ext cx="9425046" cy="52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9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6992"/>
            <a:ext cx="10515600" cy="6278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животных серой масти наблюдается смесь окрашенных и светлых волос, т.е. сочетается волос темной и светлой окраски (серый украинский скот). Для чалой масти (шортгорнского мясного типа) характерна смешанная окраска волоса тела. Голова и конечности, как правило, сохраняют окраску основной масти. У чалых животных на туловище черной или красной масти распределен светлый волос. Пегая масть характеризуется наличием белых пятен на пигментированном фоне. К отметинам относят различные пятна на туловище, голове и ногах животных, например. белая звезда на лбу, белая окраска ног, хвоста, светлая окраска вокруг носового зеркала при другой обшей однородной окраске.</a:t>
            </a:r>
          </a:p>
        </p:txBody>
      </p:sp>
    </p:spTree>
    <p:extLst>
      <p:ext uri="{BB962C8B-B14F-4D97-AF65-F5344CB8AC3E}">
        <p14:creationId xmlns:p14="http://schemas.microsoft.com/office/powerpoint/2010/main" val="342775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16" y="301625"/>
            <a:ext cx="10515600" cy="9663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Бык шортгорнской породы</a:t>
            </a:r>
          </a:p>
        </p:txBody>
      </p:sp>
      <p:pic>
        <p:nvPicPr>
          <p:cNvPr id="2050" name="Picture 2" descr="Чалая масть коров шортгорнской пор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23" y="784796"/>
            <a:ext cx="9503386" cy="58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1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368" y="256032"/>
            <a:ext cx="11045952" cy="66019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 масса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важнейший показатель роста, развития и мясной продуктивности. Она взаимосвязана с молочной продуктивностью. Живую массу точно можно определить взвешиванием животного, которое проводят утром до кормления или спустя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 после него. При отсутствии весов ее можно вычислить по промерам, но с меньшей точностью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Специальной лентой-измерителем путем взятия промера-обхвата груди за лопатками. Из всех расчетных способов этот самый точный.</a:t>
            </a:r>
          </a:p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 формуле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Трухановского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промеров обхвата груди за лопатками и прямой длины туловища (для взрослого скота):</a:t>
            </a:r>
          </a:p>
          <a:p>
            <a:pPr marL="0" indent="0" algn="just" fontAlgn="base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МЖ=((ОГ*ПДТ)/100)*К,</a:t>
            </a:r>
          </a:p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ЖМ — живая масса, кг; ОГ — обхват груди за лопатками, см; ПДТ — прямая длина туловища, см; К — поправочный коэффициент, который для молочных коров равен 2,2, молочно-мясных и мясных — 2,5. Для коров высшей упитанности расчетную живую массу увеличивают на 5—10 %, ниже средней — уменьшают на 5—10 %. Живую массу тощего скота по промерам определять не рекомендуется.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392" y="168274"/>
            <a:ext cx="10515600" cy="59982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Измерительная лента</a:t>
            </a:r>
            <a:endParaRPr lang="ru-RU" b="1" dirty="0"/>
          </a:p>
        </p:txBody>
      </p:sp>
      <p:pic>
        <p:nvPicPr>
          <p:cNvPr id="5122" name="Picture 2" descr="Мерная л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43" y="659332"/>
            <a:ext cx="8269097" cy="61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3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264"/>
            <a:ext cx="10515600" cy="19629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туловища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измеряется мерной палкой или лентой от основания шеи до корня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туловища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сантиметрах, измеряется мерной лентой от седалищного бугра до плечевой кости</a:t>
            </a:r>
          </a:p>
        </p:txBody>
      </p:sp>
      <p:pic>
        <p:nvPicPr>
          <p:cNvPr id="5122" name="Picture 2" descr="https://bee-garden.ru/wp-content/uploads/opredelenie-zhivogo-vesa-krs-po-promeram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" y="2170176"/>
            <a:ext cx="6010656" cy="43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ee-garden.ru/wp-content/uploads/opredelenie-zhivogo-vesa-krs-po-promeram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9876"/>
            <a:ext cx="6010656" cy="44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1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9022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веса КРС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обмером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bee-garden.ru/wp-content/uploads/opredelenie-zhivogo-vesa-krs-po-promeram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8" y="1024130"/>
            <a:ext cx="10661782" cy="56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0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417"/>
            <a:ext cx="10515600" cy="804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веса молодняка КРС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обмером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bee-garden.ru/wp-content/uploads/opredelenie-zhivogo-vesa-krs-po-promera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1085089"/>
            <a:ext cx="10887456" cy="563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5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624230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от действительного живого веса скота при обмерах.</a:t>
            </a:r>
          </a:p>
          <a:p>
            <a:pPr marL="0" indent="0" algn="just" fontAlgn="base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живого веса путём измерения для взрослого скота возможны отклонения от действительного живого веса до 20-30 килограммов. Большая точность достигается правильным нахождением точек промеров и нормальной постановкой животного при измерении.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животное стояло на ровной площадке и при взгляде на него сбоку ноги одной стороны закрывали собой ноги другой стороны, а спереди — передние ноги закрывали задние. Голова его не должна быть слишком опущенной или поднятой вверх.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9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1376"/>
            <a:ext cx="10515600" cy="6144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продаже КРС живым весом на цену влияет не только сам вес, но и мера упитанности животного. Упитанность КРС определяется при осмотре путем прощупывания мышечной ткани и участков отложения жира. У КРС жир откладывается, в первую очередь, на задней части туловища: возле хвоста, на седалищных буграх, крестце, потом – на пояснице, маклаках, ребрах. В последнюю очередь жир у скота откладывается на шее и лопатках.</a:t>
            </a:r>
          </a:p>
        </p:txBody>
      </p:sp>
    </p:spTree>
    <p:extLst>
      <p:ext uri="{BB962C8B-B14F-4D97-AF65-F5344CB8AC3E}">
        <p14:creationId xmlns:p14="http://schemas.microsoft.com/office/powerpoint/2010/main" val="23839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4256" y="682752"/>
            <a:ext cx="11241024" cy="4575048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Масть характеризуется окраской волосяного покрова животных. Она не связана ни с продуктивностью, ни с телосложением животных. Но для многих пород скота масть является характерным признаком, указывающим на принадлежность животных к определенной породе и консерватизм наследственности.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70299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маклоки коровы э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"/>
            <a:ext cx="12192000" cy="67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280416"/>
            <a:ext cx="11204448" cy="6352032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Мера упитанности коров</a:t>
            </a:r>
          </a:p>
          <a:p>
            <a:pPr marL="0" indent="0" algn="just" fontAlgn="base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коровы высшей упитанности.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этой группе относятся животные с отлично развитой мускулатурой, округлыми формами туловища, слегка заметными лопатками, округлыми седалищными буграми и маклаками, хорошо выполненными бедрами, не выступающими остистыми отростками поясничных и спинных позвонков, четко прощупываемыми отложениями подкожного жира в области корня хвоста, на маклаках, седалищных буграх и 2-х последних ребрах.</a:t>
            </a:r>
          </a:p>
          <a:p>
            <a:pPr marL="0" indent="0" algn="just" fontAlgn="base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коровы средней упитанности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Животные, относящиеся к этой группе, характеризуются удовлетворительно развитой мускулатурой, слегка угловатыми формами туловища, выделяющимися лопатками, немного подтянутыми бедрами, выступающими, но не резко, маклаками, седалищными буграми, остистыми отростками поясничных и спинных позвонков. Жировые отложения прощупываются только у корня хвоста и на седалищных буграх.</a:t>
            </a:r>
          </a:p>
          <a:p>
            <a:pPr marL="0" indent="0" algn="just" fontAlgn="base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коровы ниже средней упитанности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Животные, которые относятся к третьей группе, обладают неудовлетворительно развитой мускулатурой, угловатой формой туловища, выпяченными лопатками, плоскими и подтянутыми бедрами, заметно выступающими остистыми отростками поясничных и спинных позвонков, седалищными буграми и маклаками. Жировые отложения не прощупываются.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88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rsnso.ru/u/ckeditor/images/%D0%9A%D0%B0%D1%82%D0%B5%D0%B3%D0%BE%D1%80%D0%B8%D0%B8%20%D1%83%D0%BF%D0%B8%D1%82%D0%B0%D0%BD%D0%BD%D0%BE%D1%81%D1%82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определение упитанности собак и к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98" y="0"/>
            <a:ext cx="8685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93" y="0"/>
            <a:ext cx="9306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09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1" y="0"/>
            <a:ext cx="10565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944" y="316992"/>
            <a:ext cx="10960608" cy="6291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животных точно можно определить по записи даты их рождения. При отсутствии таких записей возраст менее точно определяют по внешнему виду, состоянию рогов и зубов. Метод определения возраста по рогам доступен и прост. В возрасте 2 мес. жизни длина рога у теленка составляет I см, которая измеряется по внешней большой кривизне от основания до кончика рога. До 20-месячного возраста рога растут примерно по 1 см в месяц. </a:t>
            </a:r>
          </a:p>
        </p:txBody>
      </p:sp>
    </p:spTree>
    <p:extLst>
      <p:ext uri="{BB962C8B-B14F-4D97-AF65-F5344CB8AC3E}">
        <p14:creationId xmlns:p14="http://schemas.microsoft.com/office/powerpoint/2010/main" val="10146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24" y="243840"/>
            <a:ext cx="11131296" cy="6315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коровы примерно можно определить по числу колец на рогах (годовые кольца). Первое кольцо на рогах появляется при первом отеле и при дальнейших ежегодных отелах — по кольцу каждый год. Например, при осеменении телки в возрасте 18—27 мес. отел нетели произойдет в 27—36 мес., т.е. в возрасте 2,5—3 года. Если к числу колец на рогах прибавить 1,5—2, то получим возраст первотелки — 2,5—3 года. Но ритмичность появления колец может нарушить яловость коровы, когда ширина роговых колец увеличивается. При абортах в первые 3—4 мес. стельности кольца может и не быть.</a:t>
            </a:r>
          </a:p>
        </p:txBody>
      </p:sp>
    </p:spTree>
    <p:extLst>
      <p:ext uri="{BB962C8B-B14F-4D97-AF65-F5344CB8AC3E}">
        <p14:creationId xmlns:p14="http://schemas.microsoft.com/office/powerpoint/2010/main" val="19484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010252"/>
              </p:ext>
            </p:extLst>
          </p:nvPr>
        </p:nvGraphicFramePr>
        <p:xfrm>
          <a:off x="1072894" y="1244781"/>
          <a:ext cx="10351010" cy="5418515"/>
        </p:xfrm>
        <a:graphic>
          <a:graphicData uri="http://schemas.openxmlformats.org/drawingml/2006/table">
            <a:tbl>
              <a:tblPr/>
              <a:tblGrid>
                <a:gridCol w="2070202">
                  <a:extLst>
                    <a:ext uri="{9D8B030D-6E8A-4147-A177-3AD203B41FA5}">
                      <a16:colId xmlns:a16="http://schemas.microsoft.com/office/drawing/2014/main" val="3778868099"/>
                    </a:ext>
                  </a:extLst>
                </a:gridCol>
                <a:gridCol w="2070202">
                  <a:extLst>
                    <a:ext uri="{9D8B030D-6E8A-4147-A177-3AD203B41FA5}">
                      <a16:colId xmlns:a16="http://schemas.microsoft.com/office/drawing/2014/main" val="3806508041"/>
                    </a:ext>
                  </a:extLst>
                </a:gridCol>
                <a:gridCol w="2070202">
                  <a:extLst>
                    <a:ext uri="{9D8B030D-6E8A-4147-A177-3AD203B41FA5}">
                      <a16:colId xmlns:a16="http://schemas.microsoft.com/office/drawing/2014/main" val="1855441266"/>
                    </a:ext>
                  </a:extLst>
                </a:gridCol>
                <a:gridCol w="2070202">
                  <a:extLst>
                    <a:ext uri="{9D8B030D-6E8A-4147-A177-3AD203B41FA5}">
                      <a16:colId xmlns:a16="http://schemas.microsoft.com/office/drawing/2014/main" val="3560195261"/>
                    </a:ext>
                  </a:extLst>
                </a:gridCol>
                <a:gridCol w="2070202">
                  <a:extLst>
                    <a:ext uri="{9D8B030D-6E8A-4147-A177-3AD203B41FA5}">
                      <a16:colId xmlns:a16="http://schemas.microsoft.com/office/drawing/2014/main" val="1338336342"/>
                    </a:ext>
                  </a:extLst>
                </a:gridCol>
              </a:tblGrid>
              <a:tr h="60466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в резцах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Зацепы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</a:t>
                      </a:r>
                    </a:p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Наружные</a:t>
                      </a:r>
                    </a:p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Окрайки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52825"/>
                  </a:ext>
                </a:extLst>
              </a:tr>
              <a:tr h="60890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молочных на постоянные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705227"/>
                  </a:ext>
                </a:extLst>
              </a:tr>
              <a:tr h="60466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</a:t>
                      </a:r>
                    </a:p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постоянных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1год 10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28531"/>
                  </a:ext>
                </a:extLst>
              </a:tr>
              <a:tr h="88830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Передний край стирается (появляется полоска стирания)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49001"/>
                  </a:ext>
                </a:extLst>
              </a:tr>
              <a:tr h="60466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Стирание в виде зигзага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63999"/>
                  </a:ext>
                </a:extLst>
              </a:tr>
              <a:tr h="89797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трущейся поверхности четырехугольная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68350"/>
                  </a:ext>
                </a:extLst>
              </a:tr>
              <a:tr h="60466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Стирание шейки резцов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463691"/>
                  </a:ext>
                </a:extLst>
              </a:tr>
              <a:tr h="60466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Стирание корешков резцов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пет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лет</a:t>
                      </a:r>
                    </a:p>
                  </a:txBody>
                  <a:tcPr marL="45026" marR="45026" marT="45026" marB="45026" anchor="ctr">
                    <a:lnL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984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2894" y="167563"/>
            <a:ext cx="10351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возраста крупного рогатого скота по зубам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292608"/>
            <a:ext cx="11460480" cy="6266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следующие основные масти крупного рогатого скота: черную, белую, красную, рыжую и производные от них: пеструю, серую, бурую, пегую, чалую. У животных черной масти окраска всего тела черная, однородная (абердин-ангусская и некоторые животные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галловейской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породы). У скота белой масти окраска волосяного покрова всего туловища белая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кианская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некоторые животные породы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шароле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айрширской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 животных красной масти окраска волоса бывает от светло-коричневой до темно-вишневой (красный степной, красный белорусский,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лимузинский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бурый латвийский скот). У животных рыжей масти волос может быть темно-рыжий (часть животных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айрширской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породы), светло-рыжий (палевая,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блан-жевая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золотисто-рыжий (часть животных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лимузинской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породы).</a:t>
            </a:r>
          </a:p>
        </p:txBody>
      </p:sp>
    </p:spTree>
    <p:extLst>
      <p:ext uri="{BB962C8B-B14F-4D97-AF65-F5344CB8AC3E}">
        <p14:creationId xmlns:p14="http://schemas.microsoft.com/office/powerpoint/2010/main" val="907822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" y="158497"/>
            <a:ext cx="11216640" cy="20238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нумеруются в каждой половине челюсти отдельно и обозначаются следующим образом: резцы нумеруются от середины челюсти по направлению к клыку, как Р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(зацепы), Р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(средние), Р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окрайки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Клык один, обозначается он буквой К.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Ложнокоренные зубы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постоянные коренные зубы (моляры) нумеруются от клыков: П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моляры.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Рис.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31" y="2182369"/>
            <a:ext cx="6509385" cy="41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20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97" y="0"/>
            <a:ext cx="9920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3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" y="231648"/>
            <a:ext cx="11216640" cy="6388608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Кондиции характеризует степень упитанности и общий вид животного с учетом физиологического состояния, которые соответствуют их хозяйственному назначению. Кондиции зависят от экстерьерных и конституциональных особенностей, условий кормления и содержания, характера использования животных.</a:t>
            </a:r>
          </a:p>
          <a:p>
            <a:pPr algn="just" fontAlgn="base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Заводская кондиция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хорошим развитием костяка и мускулатуры, достаточной упитанностью (средней и вышесредней), животные энергичны, активны в половом отношении, обладают высокими воспроизводительными качествами,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лактирующие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высокомолочны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Откормочная кондиция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избыточным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кормлением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значительным накоплением в теле питательных веществ. Животные этой кондиции достигают после откорма. Длительность откорма и достижение откормочной кондиции зависят от пола, породы, интенсивности кормления и условий содержания.</a:t>
            </a:r>
          </a:p>
          <a:p>
            <a:pPr algn="just" fontAlgn="base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Выставочная кондиция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парадностью и хорошей упитанностью животных, которые создаются определенными условиями кормления, ухода и содержания.</a:t>
            </a:r>
          </a:p>
          <a:p>
            <a:pPr algn="just" fontAlgn="base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Голодная кондиция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быть, хотя такие животные в производственной практике встречаются из-за заболеваний или длительного недокорма.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9472" y="143129"/>
            <a:ext cx="10317480" cy="1307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Абердин-ангусская порода</a:t>
            </a:r>
            <a:endParaRPr lang="ru-RU" sz="3600" b="1" dirty="0"/>
          </a:p>
        </p:txBody>
      </p:sp>
      <p:pic>
        <p:nvPicPr>
          <p:cNvPr id="1026" name="Picture 2" descr="Картинки по запросу абердин-ангусская ко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" y="731520"/>
            <a:ext cx="10549128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9"/>
            <a:ext cx="10515600" cy="719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Кианская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порода</a:t>
            </a:r>
            <a:endParaRPr lang="ru-RU" sz="3200" b="1" dirty="0"/>
          </a:p>
        </p:txBody>
      </p:sp>
      <p:pic>
        <p:nvPicPr>
          <p:cNvPr id="2052" name="Picture 4" descr="Картинки по запросу кианская п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890018"/>
            <a:ext cx="10168128" cy="59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6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9185"/>
            <a:ext cx="10515600" cy="633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расная степная порода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красная степная порода коров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76" y="963169"/>
            <a:ext cx="9546336" cy="58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1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225"/>
            <a:ext cx="10515600" cy="719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Лимузинская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лимузинской  порода ко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5088"/>
            <a:ext cx="10515600" cy="57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5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515600" cy="6425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на белом туловище пятен темной окраски (черная, красная, палевая) масть называют черно-пестрой (черно-пестрая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голштинская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породы), красно-пестрой, палево-пестрой (симментальская порода). Пестрой мастью также считают, когда на темной окраске тела размещены белые пятна. Бурая масть скота (от светло-бурой до темно-бурой) отличается однородной окраской волосяного покрова, но часто неравномерной пигментацией волоса: корни волоса темной окраски, а верхняя часть их — светлая. Бурая масть характерна для швицкой и костромской пород.</a:t>
            </a:r>
          </a:p>
        </p:txBody>
      </p:sp>
    </p:spTree>
    <p:extLst>
      <p:ext uri="{BB962C8B-B14F-4D97-AF65-F5344CB8AC3E}">
        <p14:creationId xmlns:p14="http://schemas.microsoft.com/office/powerpoint/2010/main" val="248585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008" y="435737"/>
            <a:ext cx="10515600" cy="7834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Черно-пестрая порода</a:t>
            </a:r>
            <a:endParaRPr lang="ru-RU" b="1" dirty="0"/>
          </a:p>
        </p:txBody>
      </p:sp>
      <p:pic>
        <p:nvPicPr>
          <p:cNvPr id="3074" name="Picture 2" descr="Черно-пестрая порода коров — AgroX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01" y="952348"/>
            <a:ext cx="8151813" cy="576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72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1438</Words>
  <Application>Microsoft Office PowerPoint</Application>
  <PresentationFormat>Широкоэкранный</PresentationFormat>
  <Paragraphs>82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Определение масти, веса и возраста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веса КРС обмером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2019-09-29T11:19:01Z</dcterms:created>
  <dcterms:modified xsi:type="dcterms:W3CDTF">2020-11-08T15:08:30Z</dcterms:modified>
</cp:coreProperties>
</file>